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9" r:id="rId4"/>
    <p:sldId id="270" r:id="rId5"/>
    <p:sldId id="300" r:id="rId6"/>
    <p:sldId id="348" r:id="rId7"/>
    <p:sldId id="349" r:id="rId8"/>
    <p:sldId id="28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5332" autoAdjust="0"/>
  </p:normalViewPr>
  <p:slideViewPr>
    <p:cSldViewPr snapToGrid="0">
      <p:cViewPr>
        <p:scale>
          <a:sx n="90" d="100"/>
          <a:sy n="90" d="100"/>
        </p:scale>
        <p:origin x="2058" y="18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5954"/>
            <a:ext cx="7772400" cy="1785257"/>
          </a:xfrm>
        </p:spPr>
        <p:txBody>
          <a:bodyPr anchor="b"/>
          <a:lstStyle>
            <a:lvl1pPr algn="ctr">
              <a:defRPr sz="6000"/>
            </a:lvl1pPr>
          </a:lstStyle>
          <a:p>
            <a:r>
              <a:rPr lang="de-DE" dirty="0"/>
              <a:t>Titelmasterformat durch Klicken bearbeiten</a:t>
            </a:r>
            <a:endParaRPr lang="en-US" dirty="0"/>
          </a:p>
        </p:txBody>
      </p:sp>
      <p:sp>
        <p:nvSpPr>
          <p:cNvPr id="3" name="Subtitle 2"/>
          <p:cNvSpPr>
            <a:spLocks noGrp="1"/>
          </p:cNvSpPr>
          <p:nvPr>
            <p:ph type="subTitle" idx="1"/>
          </p:nvPr>
        </p:nvSpPr>
        <p:spPr>
          <a:xfrm>
            <a:off x="685800" y="3317966"/>
            <a:ext cx="7772400" cy="193983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Formatvorlage des Untertitelmasters durch Klicken bearbeiten</a:t>
            </a:r>
            <a:endParaRPr lang="en-US" dirty="0"/>
          </a:p>
        </p:txBody>
      </p:sp>
      <p:sp>
        <p:nvSpPr>
          <p:cNvPr id="4" name="Date Placeholder 3"/>
          <p:cNvSpPr>
            <a:spLocks noGrp="1"/>
          </p:cNvSpPr>
          <p:nvPr>
            <p:ph type="dt" sz="half" idx="10"/>
          </p:nvPr>
        </p:nvSpPr>
        <p:spPr/>
        <p:txBody>
          <a:bodyPr/>
          <a:lstStyle/>
          <a:p>
            <a:fld id="{1FF7F377-12CA-40A9-8A7C-1DC1D84C5239}" type="datetimeFigureOut">
              <a:rPr lang="de-DE" smtClean="0"/>
              <a:t>14.04.2021</a:t>
            </a:fld>
            <a:endParaRPr lang="de-DE"/>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E593B12F-C6B3-416F-835A-87240968DB6D}" type="slidenum">
              <a:rPr lang="de-DE" smtClean="0"/>
              <a:t>‹Nr.›</a:t>
            </a:fld>
            <a:endParaRPr lang="de-DE" dirty="0"/>
          </a:p>
        </p:txBody>
      </p:sp>
      <p:pic>
        <p:nvPicPr>
          <p:cNvPr id="7"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3547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29394"/>
            <a:ext cx="7886700" cy="3947570"/>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10"/>
          </p:nvPr>
        </p:nvSpPr>
        <p:spPr/>
        <p:txBody>
          <a:bodyPr/>
          <a:lstStyle/>
          <a:p>
            <a:fld id="{1FF7F377-12CA-40A9-8A7C-1DC1D84C5239}" type="datetimeFigureOut">
              <a:rPr lang="de-DE" smtClean="0"/>
              <a:t>14.04.2021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593B12F-C6B3-416F-835A-87240968DB6D}" type="slidenum">
              <a:rPr lang="de-DE" smtClean="0"/>
              <a:t>‹Nr.›</a:t>
            </a:fld>
            <a:endParaRPr lang="de-DE"/>
          </a:p>
        </p:txBody>
      </p:sp>
      <p:pic>
        <p:nvPicPr>
          <p:cNvPr id="7"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8" name="Title 1"/>
          <p:cNvSpPr>
            <a:spLocks noGrp="1"/>
          </p:cNvSpPr>
          <p:nvPr>
            <p:ph type="ctrTitle" hasCustomPrompt="1"/>
          </p:nvPr>
        </p:nvSpPr>
        <p:spPr>
          <a:xfrm>
            <a:off x="628650" y="1375953"/>
            <a:ext cx="7886700" cy="731521"/>
          </a:xfrm>
        </p:spPr>
        <p:txBody>
          <a:bodyPr anchor="b">
            <a:noAutofit/>
          </a:bodyPr>
          <a:lstStyle>
            <a:lvl1pPr algn="ctr">
              <a:defRPr sz="4800"/>
            </a:lvl1pPr>
          </a:lstStyle>
          <a:p>
            <a:r>
              <a:rPr lang="en-US" dirty="0" err="1"/>
              <a:t>Überschrift</a:t>
            </a:r>
            <a:endParaRPr lang="en-US" dirty="0"/>
          </a:p>
        </p:txBody>
      </p:sp>
    </p:spTree>
    <p:extLst>
      <p:ext uri="{BB962C8B-B14F-4D97-AF65-F5344CB8AC3E}">
        <p14:creationId xmlns:p14="http://schemas.microsoft.com/office/powerpoint/2010/main" val="147759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F7F377-12CA-40A9-8A7C-1DC1D84C5239}" type="datetimeFigureOut">
              <a:rPr lang="de-DE" smtClean="0"/>
              <a:t>14.04.2021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593B12F-C6B3-416F-835A-87240968DB6D}" type="slidenum">
              <a:rPr lang="de-DE" smtClean="0"/>
              <a:t>‹Nr.›</a:t>
            </a:fld>
            <a:endParaRPr lang="de-DE"/>
          </a:p>
        </p:txBody>
      </p:sp>
      <p:pic>
        <p:nvPicPr>
          <p:cNvPr id="7"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hasCustomPrompt="1"/>
          </p:nvPr>
        </p:nvSpPr>
        <p:spPr>
          <a:xfrm>
            <a:off x="628650" y="1375953"/>
            <a:ext cx="7886700" cy="731521"/>
          </a:xfrm>
        </p:spPr>
        <p:txBody>
          <a:bodyPr anchor="b">
            <a:noAutofit/>
          </a:bodyPr>
          <a:lstStyle>
            <a:lvl1pPr algn="ctr">
              <a:defRPr sz="4800"/>
            </a:lvl1pPr>
          </a:lstStyle>
          <a:p>
            <a:r>
              <a:rPr lang="en-US" dirty="0"/>
              <a:t>Agenda</a:t>
            </a:r>
          </a:p>
        </p:txBody>
      </p:sp>
    </p:spTree>
    <p:extLst>
      <p:ext uri="{BB962C8B-B14F-4D97-AF65-F5344CB8AC3E}">
        <p14:creationId xmlns:p14="http://schemas.microsoft.com/office/powerpoint/2010/main" val="122910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Zwischenfol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1913026"/>
          </a:xfrm>
        </p:spPr>
        <p:txBody>
          <a:bodyPr anchor="b">
            <a:normAutofit/>
          </a:bodyPr>
          <a:lstStyle>
            <a:lvl1pPr>
              <a:defRPr sz="4800"/>
            </a:lvl1pPr>
          </a:lstStyle>
          <a:p>
            <a:r>
              <a:rPr lang="de-DE" dirty="0"/>
              <a:t>Titelmasterformat durch Klicken bearbeiten</a:t>
            </a:r>
            <a:endParaRPr lang="en-US" dirty="0"/>
          </a:p>
        </p:txBody>
      </p:sp>
      <p:sp>
        <p:nvSpPr>
          <p:cNvPr id="3" name="Text Placeholder 2"/>
          <p:cNvSpPr>
            <a:spLocks noGrp="1"/>
          </p:cNvSpPr>
          <p:nvPr>
            <p:ph type="body" idx="1"/>
          </p:nvPr>
        </p:nvSpPr>
        <p:spPr>
          <a:xfrm>
            <a:off x="623888" y="3753394"/>
            <a:ext cx="7886700" cy="233625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a:t>Formatvorlagen des Textmasters bearbeiten</a:t>
            </a:r>
          </a:p>
        </p:txBody>
      </p:sp>
      <p:sp>
        <p:nvSpPr>
          <p:cNvPr id="4" name="Date Placeholder 3"/>
          <p:cNvSpPr>
            <a:spLocks noGrp="1"/>
          </p:cNvSpPr>
          <p:nvPr>
            <p:ph type="dt" sz="half" idx="10"/>
          </p:nvPr>
        </p:nvSpPr>
        <p:spPr/>
        <p:txBody>
          <a:bodyPr/>
          <a:lstStyle/>
          <a:p>
            <a:fld id="{1FF7F377-12CA-40A9-8A7C-1DC1D84C5239}" type="datetimeFigureOut">
              <a:rPr lang="de-DE" smtClean="0"/>
              <a:t>14.04.2021</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E593B12F-C6B3-416F-835A-87240968DB6D}" type="slidenum">
              <a:rPr lang="de-DE" smtClean="0"/>
              <a:t>‹Nr.›</a:t>
            </a:fld>
            <a:endParaRPr lang="de-DE"/>
          </a:p>
        </p:txBody>
      </p:sp>
      <p:pic>
        <p:nvPicPr>
          <p:cNvPr id="7"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81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286861"/>
            <a:ext cx="3886200" cy="3890101"/>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Content Placeholder 3"/>
          <p:cNvSpPr>
            <a:spLocks noGrp="1"/>
          </p:cNvSpPr>
          <p:nvPr>
            <p:ph sz="half" idx="2"/>
          </p:nvPr>
        </p:nvSpPr>
        <p:spPr>
          <a:xfrm>
            <a:off x="4629150" y="2286861"/>
            <a:ext cx="3886200" cy="3890102"/>
          </a:xfrm>
        </p:spPr>
        <p:txBody>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5" name="Date Placeholder 4"/>
          <p:cNvSpPr>
            <a:spLocks noGrp="1"/>
          </p:cNvSpPr>
          <p:nvPr>
            <p:ph type="dt" sz="half" idx="10"/>
          </p:nvPr>
        </p:nvSpPr>
        <p:spPr/>
        <p:txBody>
          <a:bodyPr/>
          <a:lstStyle/>
          <a:p>
            <a:fld id="{1FF7F377-12CA-40A9-8A7C-1DC1D84C5239}" type="datetimeFigureOut">
              <a:rPr lang="de-DE" smtClean="0"/>
              <a:t>14.04.2021</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E593B12F-C6B3-416F-835A-87240968DB6D}" type="slidenum">
              <a:rPr lang="de-DE" smtClean="0"/>
              <a:t>‹Nr.›</a:t>
            </a:fld>
            <a:endParaRPr lang="de-DE"/>
          </a:p>
        </p:txBody>
      </p:sp>
      <p:pic>
        <p:nvPicPr>
          <p:cNvPr id="8"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Title 1"/>
          <p:cNvSpPr>
            <a:spLocks noGrp="1"/>
          </p:cNvSpPr>
          <p:nvPr>
            <p:ph type="ctrTitle" hasCustomPrompt="1"/>
          </p:nvPr>
        </p:nvSpPr>
        <p:spPr>
          <a:xfrm>
            <a:off x="628650" y="1375953"/>
            <a:ext cx="7886700" cy="731521"/>
          </a:xfrm>
        </p:spPr>
        <p:txBody>
          <a:bodyPr anchor="b">
            <a:noAutofit/>
          </a:bodyPr>
          <a:lstStyle>
            <a:lvl1pPr algn="ctr">
              <a:defRPr sz="4800"/>
            </a:lvl1pPr>
          </a:lstStyle>
          <a:p>
            <a:r>
              <a:rPr lang="en-US" dirty="0" err="1"/>
              <a:t>Überschrift</a:t>
            </a:r>
            <a:endParaRPr lang="en-US" dirty="0"/>
          </a:p>
        </p:txBody>
      </p:sp>
    </p:spTree>
    <p:extLst>
      <p:ext uri="{BB962C8B-B14F-4D97-AF65-F5344CB8AC3E}">
        <p14:creationId xmlns:p14="http://schemas.microsoft.com/office/powerpoint/2010/main" val="3199874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4" name="Content Placeholder 3"/>
          <p:cNvSpPr>
            <a:spLocks noGrp="1"/>
          </p:cNvSpPr>
          <p:nvPr>
            <p:ph sz="half" idx="2"/>
          </p:nvPr>
        </p:nvSpPr>
        <p:spPr>
          <a:xfrm>
            <a:off x="629842" y="2505075"/>
            <a:ext cx="3868340"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Formatvorlagen des Textmasters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FF7F377-12CA-40A9-8A7C-1DC1D84C5239}" type="datetimeFigureOut">
              <a:rPr lang="de-DE" smtClean="0"/>
              <a:t>14.04.2021</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E593B12F-C6B3-416F-835A-87240968DB6D}" type="slidenum">
              <a:rPr lang="de-DE" smtClean="0"/>
              <a:t>‹Nr.›</a:t>
            </a:fld>
            <a:endParaRPr lang="de-DE"/>
          </a:p>
        </p:txBody>
      </p:sp>
      <p:pic>
        <p:nvPicPr>
          <p:cNvPr id="10"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5333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FF7F377-12CA-40A9-8A7C-1DC1D84C5239}" type="datetimeFigureOut">
              <a:rPr lang="de-DE" smtClean="0"/>
              <a:t>14.04.2021</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E593B12F-C6B3-416F-835A-87240968DB6D}" type="slidenum">
              <a:rPr lang="de-DE" smtClean="0"/>
              <a:t>‹Nr.›</a:t>
            </a:fld>
            <a:endParaRPr lang="de-DE"/>
          </a:p>
        </p:txBody>
      </p:sp>
      <p:pic>
        <p:nvPicPr>
          <p:cNvPr id="6"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61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F7F377-12CA-40A9-8A7C-1DC1D84C5239}" type="datetimeFigureOut">
              <a:rPr lang="de-DE" smtClean="0"/>
              <a:t>14.04.2021</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E593B12F-C6B3-416F-835A-87240968DB6D}" type="slidenum">
              <a:rPr lang="de-DE" smtClean="0"/>
              <a:t>‹Nr.›</a:t>
            </a:fld>
            <a:endParaRPr lang="de-DE"/>
          </a:p>
        </p:txBody>
      </p:sp>
      <p:pic>
        <p:nvPicPr>
          <p:cNvPr id="5" name="Picture 2"/>
          <p:cNvPicPr preferRelativeResize="0">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4038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image" Target="../media/image2.png"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microsoft.com/office/2007/relationships/hdphoto" Target="../media/hdphoto1.wdp" /><Relationship Id="rId5" Type="http://schemas.openxmlformats.org/officeDocument/2006/relationships/slideLayout" Target="../slideLayouts/slideLayout5.xml" /><Relationship Id="rId10"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Grafik 8"/>
          <p:cNvPicPr>
            <a:picLocks noChangeAspect="1"/>
          </p:cNvPicPr>
          <p:nvPr userDrawn="1"/>
        </p:nvPicPr>
        <p:blipFill>
          <a:blip r:embed="rId10" cstate="print">
            <a:duotone>
              <a:schemeClr val="bg2">
                <a:shade val="45000"/>
                <a:satMod val="135000"/>
              </a:schemeClr>
              <a:prstClr val="white"/>
            </a:duotone>
            <a:extLst>
              <a:ext uri="{BEBA8EAE-BF5A-486C-A8C5-ECC9F3942E4B}">
                <a14:imgProps xmlns:a14="http://schemas.microsoft.com/office/drawing/2010/main">
                  <a14:imgLayer r:embed="rId11">
                    <a14:imgEffect>
                      <a14:saturation sat="0"/>
                    </a14:imgEffect>
                    <a14:imgEffect>
                      <a14:brightnessContrast bright="29000"/>
                    </a14:imgEffect>
                  </a14:imgLayer>
                </a14:imgProps>
              </a:ext>
              <a:ext uri="{28A0092B-C50C-407E-A947-70E740481C1C}">
                <a14:useLocalDpi xmlns:a14="http://schemas.microsoft.com/office/drawing/2010/main" val="0"/>
              </a:ext>
            </a:extLst>
          </a:blip>
          <a:stretch>
            <a:fillRect/>
          </a:stretch>
        </p:blipFill>
        <p:spPr>
          <a:xfrm rot="12559948">
            <a:off x="4104731" y="1789731"/>
            <a:ext cx="5184082" cy="5270268"/>
          </a:xfrm>
          <a:prstGeom prst="rect">
            <a:avLst/>
          </a:prstGeom>
        </p:spPr>
      </p:pic>
      <p:sp>
        <p:nvSpPr>
          <p:cNvPr id="2" name="Title Placeholder 1"/>
          <p:cNvSpPr>
            <a:spLocks noGrp="1"/>
          </p:cNvSpPr>
          <p:nvPr>
            <p:ph type="title"/>
          </p:nvPr>
        </p:nvSpPr>
        <p:spPr>
          <a:xfrm>
            <a:off x="628650" y="1532708"/>
            <a:ext cx="7886700" cy="1213981"/>
          </a:xfrm>
          <a:prstGeom prst="rect">
            <a:avLst/>
          </a:prstGeom>
        </p:spPr>
        <p:txBody>
          <a:bodyPr vert="horz" lIns="91440" tIns="45720" rIns="91440" bIns="45720" rtlCol="0" anchor="ctr">
            <a:noAutofit/>
          </a:bodyPr>
          <a:lstStyle/>
          <a:p>
            <a:r>
              <a:rPr lang="de-DE" dirty="0"/>
              <a:t>Titelmasterformat durch Klicken bearbeiten</a:t>
            </a:r>
            <a:endParaRPr lang="en-US" dirty="0"/>
          </a:p>
        </p:txBody>
      </p:sp>
      <p:sp>
        <p:nvSpPr>
          <p:cNvPr id="3" name="Text Placeholder 2"/>
          <p:cNvSpPr>
            <a:spLocks noGrp="1"/>
          </p:cNvSpPr>
          <p:nvPr>
            <p:ph type="body" idx="1"/>
          </p:nvPr>
        </p:nvSpPr>
        <p:spPr>
          <a:xfrm>
            <a:off x="628650" y="2926079"/>
            <a:ext cx="7886700" cy="325088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F7F377-12CA-40A9-8A7C-1DC1D84C5239}" type="datetimeFigureOut">
              <a:rPr lang="de-DE" smtClean="0"/>
              <a:t>14.04.2021</a:t>
            </a:fld>
            <a:endParaRPr lang="de-DE"/>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93B12F-C6B3-416F-835A-87240968DB6D}" type="slidenum">
              <a:rPr lang="de-DE" smtClean="0"/>
              <a:t>‹Nr.›</a:t>
            </a:fld>
            <a:endParaRPr lang="de-DE"/>
          </a:p>
        </p:txBody>
      </p:sp>
      <p:pic>
        <p:nvPicPr>
          <p:cNvPr id="8" name="Picture 2"/>
          <p:cNvPicPr preferRelativeResize="0">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685800" y="118868"/>
            <a:ext cx="7772400" cy="100349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2382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8" r:id="rId3"/>
    <p:sldLayoutId id="2147483663" r:id="rId4"/>
    <p:sldLayoutId id="2147483664" r:id="rId5"/>
    <p:sldLayoutId id="2147483665" r:id="rId6"/>
    <p:sldLayoutId id="2147483666" r:id="rId7"/>
    <p:sldLayoutId id="2147483667" r:id="rId8"/>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err="1"/>
              <a:t>Offffänse</a:t>
            </a:r>
            <a:r>
              <a:rPr lang="de-DE" dirty="0"/>
              <a:t>!</a:t>
            </a:r>
          </a:p>
        </p:txBody>
      </p:sp>
      <p:sp>
        <p:nvSpPr>
          <p:cNvPr id="3" name="Untertitel 2"/>
          <p:cNvSpPr>
            <a:spLocks noGrp="1"/>
          </p:cNvSpPr>
          <p:nvPr>
            <p:ph type="subTitle" idx="1"/>
          </p:nvPr>
        </p:nvSpPr>
        <p:spPr/>
        <p:txBody>
          <a:bodyPr>
            <a:normAutofit/>
          </a:bodyPr>
          <a:lstStyle/>
          <a:p>
            <a:r>
              <a:rPr lang="de-DE" sz="3200" dirty="0"/>
              <a:t>Aber wann eigentlich?</a:t>
            </a:r>
          </a:p>
        </p:txBody>
      </p:sp>
    </p:spTree>
    <p:extLst>
      <p:ext uri="{BB962C8B-B14F-4D97-AF65-F5344CB8AC3E}">
        <p14:creationId xmlns:p14="http://schemas.microsoft.com/office/powerpoint/2010/main" val="979045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fontScale="92500" lnSpcReduction="20000"/>
          </a:bodyPr>
          <a:lstStyle/>
          <a:p>
            <a:pPr marL="0" indent="0">
              <a:buNone/>
            </a:pPr>
            <a:r>
              <a:rPr lang="de-DE" dirty="0"/>
              <a:t>Die Grenzen des Zylinders für einen </a:t>
            </a:r>
            <a:r>
              <a:rPr lang="de-DE" dirty="0">
                <a:solidFill>
                  <a:srgbClr val="FF0000"/>
                </a:solidFill>
              </a:rPr>
              <a:t>Verteidiger oder einen Angreifer ohne Ball </a:t>
            </a:r>
            <a:r>
              <a:rPr lang="de-DE" dirty="0"/>
              <a:t>bilden</a:t>
            </a:r>
          </a:p>
          <a:p>
            <a:pPr marL="0" indent="0">
              <a:buNone/>
            </a:pPr>
            <a:r>
              <a:rPr lang="de-DE" dirty="0"/>
              <a:t>• nach vorne die Handflächen,</a:t>
            </a:r>
          </a:p>
          <a:p>
            <a:pPr marL="0" indent="0">
              <a:buNone/>
            </a:pPr>
            <a:r>
              <a:rPr lang="de-DE" dirty="0"/>
              <a:t>• nach hinten das Gesäß, und</a:t>
            </a:r>
          </a:p>
          <a:p>
            <a:pPr marL="0" indent="0">
              <a:buNone/>
            </a:pPr>
            <a:r>
              <a:rPr lang="de-DE" dirty="0"/>
              <a:t>• nach den Seiten die Außenseiten seiner Arme und Beine.</a:t>
            </a:r>
          </a:p>
          <a:p>
            <a:pPr marL="0" indent="0">
              <a:buNone/>
            </a:pPr>
            <a:r>
              <a:rPr lang="de-DE" dirty="0"/>
              <a:t>Hände und Arme dürfen nach vorne nicht weiter als die Füße und Knie vorgestreckt werden, wobei die Arme an den Ellbogen so abgewinkelt sein müssen, dass Unterarme und   Hände wie bei einer legalen Verteidigungsposition gehalten werden.</a:t>
            </a:r>
          </a:p>
        </p:txBody>
      </p:sp>
      <p:sp>
        <p:nvSpPr>
          <p:cNvPr id="3" name="Titel 2"/>
          <p:cNvSpPr>
            <a:spLocks noGrp="1"/>
          </p:cNvSpPr>
          <p:nvPr>
            <p:ph type="ctrTitle"/>
          </p:nvPr>
        </p:nvSpPr>
        <p:spPr/>
        <p:txBody>
          <a:bodyPr>
            <a:normAutofit/>
          </a:bodyPr>
          <a:lstStyle/>
          <a:p>
            <a:pPr algn="l"/>
            <a:r>
              <a:rPr lang="de-DE" sz="4400" dirty="0"/>
              <a:t>Das Zylinderprinzip</a:t>
            </a:r>
          </a:p>
        </p:txBody>
      </p:sp>
    </p:spTree>
    <p:extLst>
      <p:ext uri="{BB962C8B-B14F-4D97-AF65-F5344CB8AC3E}">
        <p14:creationId xmlns:p14="http://schemas.microsoft.com/office/powerpoint/2010/main" val="1621074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fontScale="92500" lnSpcReduction="20000"/>
          </a:bodyPr>
          <a:lstStyle/>
          <a:p>
            <a:pPr marL="0" indent="0">
              <a:buNone/>
            </a:pPr>
            <a:r>
              <a:rPr lang="de-DE" dirty="0"/>
              <a:t>Der Verteidiger darf sich nicht in den Zylinder des Angreifers   mit Ball hineinbewegen und  einen regelwidrigen Kontakt verursachen, wenn der Angreifer innerhalb seines Zylinders normale Basketballbewegungen macht. Die Grenzen des Zylinders für einen Angreifer mit Ball bilden</a:t>
            </a:r>
          </a:p>
          <a:p>
            <a:pPr marL="0" indent="0">
              <a:buNone/>
            </a:pPr>
            <a:r>
              <a:rPr lang="de-DE" dirty="0"/>
              <a:t>• nach vorne die Füße bei gebeugten Knien und Armen, während er den Ball in Hüfthöhe oder höher hält,</a:t>
            </a:r>
          </a:p>
          <a:p>
            <a:pPr marL="0" indent="0">
              <a:buNone/>
            </a:pPr>
            <a:r>
              <a:rPr lang="de-DE" dirty="0"/>
              <a:t>• nach hinten das Gesäß, und</a:t>
            </a:r>
          </a:p>
          <a:p>
            <a:pPr marL="0" indent="0">
              <a:buNone/>
            </a:pPr>
            <a:r>
              <a:rPr lang="de-DE" dirty="0"/>
              <a:t>• nach den Seiten die Außenseiten seiner Ellbogen und Beine.</a:t>
            </a:r>
          </a:p>
        </p:txBody>
      </p:sp>
      <p:sp>
        <p:nvSpPr>
          <p:cNvPr id="3" name="Titel 2"/>
          <p:cNvSpPr>
            <a:spLocks noGrp="1"/>
          </p:cNvSpPr>
          <p:nvPr>
            <p:ph type="ctrTitle"/>
          </p:nvPr>
        </p:nvSpPr>
        <p:spPr/>
        <p:txBody>
          <a:bodyPr>
            <a:normAutofit/>
          </a:bodyPr>
          <a:lstStyle/>
          <a:p>
            <a:pPr algn="l"/>
            <a:r>
              <a:rPr lang="de-DE" sz="4400" dirty="0"/>
              <a:t>Das Zylinderprinzip</a:t>
            </a:r>
          </a:p>
        </p:txBody>
      </p:sp>
    </p:spTree>
    <p:extLst>
      <p:ext uri="{BB962C8B-B14F-4D97-AF65-F5344CB8AC3E}">
        <p14:creationId xmlns:p14="http://schemas.microsoft.com/office/powerpoint/2010/main" val="159469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lnSpcReduction="10000"/>
          </a:bodyPr>
          <a:lstStyle/>
          <a:p>
            <a:pPr marL="0" indent="0">
              <a:buNone/>
            </a:pPr>
            <a:r>
              <a:rPr lang="de-DE" dirty="0"/>
              <a:t>Dem Angreifer mit Ball muss genügend Platz gelassen werden, wenn er innerhalb seines Zylinders </a:t>
            </a:r>
            <a:r>
              <a:rPr lang="de-DE" dirty="0">
                <a:solidFill>
                  <a:srgbClr val="FF0000"/>
                </a:solidFill>
              </a:rPr>
              <a:t>normale Basketballbewegungen</a:t>
            </a:r>
            <a:r>
              <a:rPr lang="de-DE" dirty="0"/>
              <a:t> macht. Dazu gehören der </a:t>
            </a:r>
            <a:r>
              <a:rPr lang="de-DE" dirty="0">
                <a:solidFill>
                  <a:srgbClr val="FF0000"/>
                </a:solidFill>
              </a:rPr>
              <a:t>Beginn eines Dribblings, Sternschritte, werfen und passen</a:t>
            </a:r>
            <a:r>
              <a:rPr lang="de-DE" dirty="0"/>
              <a:t>.</a:t>
            </a:r>
          </a:p>
          <a:p>
            <a:pPr marL="0" indent="0">
              <a:buNone/>
            </a:pPr>
            <a:r>
              <a:rPr lang="de-DE" dirty="0"/>
              <a:t>Der </a:t>
            </a:r>
            <a:r>
              <a:rPr lang="de-DE" dirty="0">
                <a:solidFill>
                  <a:srgbClr val="FF0000"/>
                </a:solidFill>
              </a:rPr>
              <a:t>Angreifer</a:t>
            </a:r>
            <a:r>
              <a:rPr lang="de-DE" dirty="0"/>
              <a:t> darf seine Beine und Arme </a:t>
            </a:r>
            <a:r>
              <a:rPr lang="de-DE" dirty="0">
                <a:solidFill>
                  <a:srgbClr val="FF0000"/>
                </a:solidFill>
              </a:rPr>
              <a:t>nicht außerhalb seines Zylinders bewegen </a:t>
            </a:r>
            <a:r>
              <a:rPr lang="de-DE" dirty="0"/>
              <a:t>und dadurch regelwidrigen Kontakt mit dem Verteidiger verursachen, um sich zusätzlichen Raum zu verschaffen.</a:t>
            </a:r>
          </a:p>
        </p:txBody>
      </p:sp>
      <p:sp>
        <p:nvSpPr>
          <p:cNvPr id="3" name="Titel 2"/>
          <p:cNvSpPr>
            <a:spLocks noGrp="1"/>
          </p:cNvSpPr>
          <p:nvPr>
            <p:ph type="ctrTitle"/>
          </p:nvPr>
        </p:nvSpPr>
        <p:spPr/>
        <p:txBody>
          <a:bodyPr>
            <a:normAutofit/>
          </a:bodyPr>
          <a:lstStyle/>
          <a:p>
            <a:pPr algn="l"/>
            <a:r>
              <a:rPr lang="de-DE" sz="4400" dirty="0"/>
              <a:t>Das Zylinderprinzip</a:t>
            </a:r>
          </a:p>
        </p:txBody>
      </p:sp>
    </p:spTree>
    <p:extLst>
      <p:ext uri="{BB962C8B-B14F-4D97-AF65-F5344CB8AC3E}">
        <p14:creationId xmlns:p14="http://schemas.microsoft.com/office/powerpoint/2010/main" val="1971804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l"/>
            <a:r>
              <a:rPr lang="de-DE" sz="4400" dirty="0"/>
              <a:t>Was heißt das jetzt?</a:t>
            </a:r>
          </a:p>
        </p:txBody>
      </p:sp>
      <p:sp>
        <p:nvSpPr>
          <p:cNvPr id="5" name="Titel 5"/>
          <p:cNvSpPr txBox="1">
            <a:spLocks/>
          </p:cNvSpPr>
          <p:nvPr/>
        </p:nvSpPr>
        <p:spPr>
          <a:xfrm>
            <a:off x="628650" y="2107474"/>
            <a:ext cx="7886700" cy="53122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l"/>
            <a:endParaRPr lang="de-DE" sz="2800" b="1" dirty="0">
              <a:latin typeface="+mn-lt"/>
              <a:ea typeface="+mn-ea"/>
              <a:cs typeface="+mn-cs"/>
            </a:endParaRPr>
          </a:p>
        </p:txBody>
      </p:sp>
      <p:sp>
        <p:nvSpPr>
          <p:cNvPr id="2" name="Inhaltsplatzhalter 1"/>
          <p:cNvSpPr>
            <a:spLocks noGrp="1"/>
          </p:cNvSpPr>
          <p:nvPr>
            <p:ph sz="half" idx="1"/>
          </p:nvPr>
        </p:nvSpPr>
        <p:spPr>
          <a:xfrm>
            <a:off x="628650" y="2232837"/>
            <a:ext cx="7886700" cy="3944125"/>
          </a:xfrm>
        </p:spPr>
        <p:txBody>
          <a:bodyPr>
            <a:normAutofit fontScale="92500"/>
          </a:bodyPr>
          <a:lstStyle/>
          <a:p>
            <a:pPr marL="0" indent="0">
              <a:buNone/>
            </a:pPr>
            <a:r>
              <a:rPr lang="de-DE" dirty="0"/>
              <a:t>Ein Spieler begeht kein Foul, wenn er eine legale Verteidigungsposition einnimmt. Dazu muss er zunächst seinem Gegenspieler frontal gegenüberstehen und beide Füße auf dem Boden haben. </a:t>
            </a:r>
            <a:r>
              <a:rPr lang="de-DE" dirty="0">
                <a:solidFill>
                  <a:srgbClr val="FF0000"/>
                </a:solidFill>
              </a:rPr>
              <a:t>Danach darf er</a:t>
            </a:r>
          </a:p>
          <a:p>
            <a:r>
              <a:rPr lang="de-DE" dirty="0">
                <a:solidFill>
                  <a:srgbClr val="FF0000"/>
                </a:solidFill>
              </a:rPr>
              <a:t>stehen bleiben,</a:t>
            </a:r>
          </a:p>
          <a:p>
            <a:r>
              <a:rPr lang="de-DE" dirty="0">
                <a:solidFill>
                  <a:srgbClr val="FF0000"/>
                </a:solidFill>
              </a:rPr>
              <a:t>gerade hochspringen oder</a:t>
            </a:r>
          </a:p>
          <a:p>
            <a:r>
              <a:rPr lang="de-DE" dirty="0">
                <a:solidFill>
                  <a:srgbClr val="FF0000"/>
                </a:solidFill>
              </a:rPr>
              <a:t>sich seitwärts oder rückwärts bewegen.</a:t>
            </a:r>
          </a:p>
          <a:p>
            <a:pPr marL="0" indent="0">
              <a:buNone/>
            </a:pPr>
            <a:r>
              <a:rPr lang="de-DE" dirty="0"/>
              <a:t>Er darf keinen Kontakt verursachen, indem er seine Arme und Beine ausstreckt.</a:t>
            </a:r>
          </a:p>
          <a:p>
            <a:endParaRPr lang="de-DE" dirty="0"/>
          </a:p>
          <a:p>
            <a:endParaRPr lang="de-DE" dirty="0"/>
          </a:p>
        </p:txBody>
      </p:sp>
    </p:spTree>
    <p:extLst>
      <p:ext uri="{BB962C8B-B14F-4D97-AF65-F5344CB8AC3E}">
        <p14:creationId xmlns:p14="http://schemas.microsoft.com/office/powerpoint/2010/main" val="3280634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l"/>
            <a:r>
              <a:rPr lang="de-DE" dirty="0"/>
              <a:t>Was heißt das jetzt?</a:t>
            </a:r>
          </a:p>
        </p:txBody>
      </p:sp>
      <p:sp>
        <p:nvSpPr>
          <p:cNvPr id="2" name="Inhaltsplatzhalter 1"/>
          <p:cNvSpPr>
            <a:spLocks noGrp="1"/>
          </p:cNvSpPr>
          <p:nvPr>
            <p:ph sz="half" idx="1"/>
          </p:nvPr>
        </p:nvSpPr>
        <p:spPr>
          <a:xfrm>
            <a:off x="628650" y="2286001"/>
            <a:ext cx="7886700" cy="3890962"/>
          </a:xfrm>
        </p:spPr>
        <p:txBody>
          <a:bodyPr>
            <a:normAutofit/>
          </a:bodyPr>
          <a:lstStyle/>
          <a:p>
            <a:pPr marL="0" indent="0">
              <a:buNone/>
            </a:pPr>
            <a:r>
              <a:rPr lang="de-DE" dirty="0"/>
              <a:t>Kommt ein </a:t>
            </a:r>
            <a:r>
              <a:rPr lang="de-DE" dirty="0">
                <a:solidFill>
                  <a:srgbClr val="FF0000"/>
                </a:solidFill>
              </a:rPr>
              <a:t>Kontakt auf der Körpervorderseite </a:t>
            </a:r>
            <a:r>
              <a:rPr lang="de-DE" dirty="0"/>
              <a:t>(Torso) des Verteidigers zustande, nachdem dieser einmal eine legale Verteidigungsposition eingenommen hat, </a:t>
            </a:r>
            <a:r>
              <a:rPr lang="de-DE" dirty="0">
                <a:solidFill>
                  <a:srgbClr val="FF0000"/>
                </a:solidFill>
              </a:rPr>
              <a:t>so liegt die Verantwortung für diesen Kontakt beim Angreifer. </a:t>
            </a:r>
          </a:p>
          <a:p>
            <a:pPr marL="0" indent="0">
              <a:buNone/>
            </a:pPr>
            <a:r>
              <a:rPr lang="de-DE" dirty="0"/>
              <a:t>Wird dieser Kontakt als Foul geahndet, so ist der Angreifer dafür verantwortlich und es ist auf Offensivfoul zu entscheiden!</a:t>
            </a:r>
          </a:p>
          <a:p>
            <a:pPr marL="0" indent="0">
              <a:buNone/>
            </a:pPr>
            <a:r>
              <a:rPr lang="de-DE" dirty="0">
                <a:solidFill>
                  <a:srgbClr val="FF0000"/>
                </a:solidFill>
              </a:rPr>
              <a:t>Ausnahme: Der </a:t>
            </a:r>
            <a:r>
              <a:rPr lang="de-DE" dirty="0" err="1">
                <a:solidFill>
                  <a:srgbClr val="FF0000"/>
                </a:solidFill>
              </a:rPr>
              <a:t>No</a:t>
            </a:r>
            <a:r>
              <a:rPr lang="de-DE" dirty="0">
                <a:solidFill>
                  <a:srgbClr val="FF0000"/>
                </a:solidFill>
              </a:rPr>
              <a:t>-Charge-Halbkreisbereich</a:t>
            </a:r>
          </a:p>
          <a:p>
            <a:endParaRPr lang="de-DE" dirty="0"/>
          </a:p>
        </p:txBody>
      </p:sp>
    </p:spTree>
    <p:extLst>
      <p:ext uri="{BB962C8B-B14F-4D97-AF65-F5344CB8AC3E}">
        <p14:creationId xmlns:p14="http://schemas.microsoft.com/office/powerpoint/2010/main" val="4122655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pPr algn="l"/>
            <a:r>
              <a:rPr lang="de-DE" dirty="0"/>
              <a:t>Was heißt das jetzt?</a:t>
            </a:r>
          </a:p>
        </p:txBody>
      </p:sp>
      <p:sp>
        <p:nvSpPr>
          <p:cNvPr id="2" name="Inhaltsplatzhalter 1"/>
          <p:cNvSpPr>
            <a:spLocks noGrp="1"/>
          </p:cNvSpPr>
          <p:nvPr>
            <p:ph sz="half" idx="1"/>
          </p:nvPr>
        </p:nvSpPr>
        <p:spPr>
          <a:xfrm>
            <a:off x="628650" y="2264735"/>
            <a:ext cx="7886700" cy="3912227"/>
          </a:xfrm>
        </p:spPr>
        <p:txBody>
          <a:bodyPr>
            <a:normAutofit/>
          </a:bodyPr>
          <a:lstStyle/>
          <a:p>
            <a:pPr marL="0" indent="0">
              <a:buNone/>
            </a:pPr>
            <a:r>
              <a:rPr lang="de-DE" dirty="0"/>
              <a:t>Kommt der </a:t>
            </a:r>
            <a:r>
              <a:rPr lang="de-DE" dirty="0">
                <a:solidFill>
                  <a:srgbClr val="FF0000"/>
                </a:solidFill>
              </a:rPr>
              <a:t>Kontakt nicht auf der Körpervorderseite </a:t>
            </a:r>
            <a:r>
              <a:rPr lang="de-DE" dirty="0"/>
              <a:t>(Torso) des Verteidigers zustande oder hat der Verteidiger zuvor keine legale Verteidigungsposition eingenommen, </a:t>
            </a:r>
            <a:r>
              <a:rPr lang="de-DE" dirty="0">
                <a:solidFill>
                  <a:srgbClr val="FF0000"/>
                </a:solidFill>
              </a:rPr>
              <a:t>so liegt die Verantwortung beim Verteidiger</a:t>
            </a:r>
            <a:r>
              <a:rPr lang="de-DE" dirty="0"/>
              <a:t>. Wird dieser Kontakt als Foul geahndet, so ist der Verteidiger dafür verantwortlich zu machen (Defensivfoul).</a:t>
            </a:r>
          </a:p>
          <a:p>
            <a:endParaRPr lang="de-DE" dirty="0"/>
          </a:p>
        </p:txBody>
      </p:sp>
    </p:spTree>
    <p:extLst>
      <p:ext uri="{BB962C8B-B14F-4D97-AF65-F5344CB8AC3E}">
        <p14:creationId xmlns:p14="http://schemas.microsoft.com/office/powerpoint/2010/main" val="1069884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idx="1"/>
          </p:nvPr>
        </p:nvSpPr>
        <p:spPr/>
        <p:txBody>
          <a:bodyPr>
            <a:normAutofit fontScale="92500" lnSpcReduction="10000"/>
          </a:bodyPr>
          <a:lstStyle/>
          <a:p>
            <a:r>
              <a:rPr lang="de-DE" dirty="0"/>
              <a:t>Natürlich kann der Verteidiger auch in der Bewegung ein Offensivfoul annehmen</a:t>
            </a:r>
          </a:p>
          <a:p>
            <a:r>
              <a:rPr lang="de-DE" dirty="0"/>
              <a:t>Genauso kann der Verteidiger aber selbst ein Foul begehen, wenn er steht</a:t>
            </a:r>
          </a:p>
          <a:p>
            <a:r>
              <a:rPr lang="de-DE" dirty="0"/>
              <a:t>Wer die Gliedmaßen oder andere Körperteile nicht bei sich behält, begeht das Foul</a:t>
            </a:r>
          </a:p>
          <a:p>
            <a:pPr marL="0" indent="0">
              <a:buNone/>
            </a:pPr>
            <a:endParaRPr lang="de-DE" dirty="0"/>
          </a:p>
          <a:p>
            <a:pPr marL="0" indent="0">
              <a:buNone/>
            </a:pPr>
            <a:r>
              <a:rPr lang="de-DE" dirty="0"/>
              <a:t>„Ich stand doch“ ist also keine belastbare Aussage für irgendein Szenario. Das hat überhaupt nichts mit der Frage nach dem Offensivfoul zu tun.</a:t>
            </a:r>
          </a:p>
        </p:txBody>
      </p:sp>
      <p:sp>
        <p:nvSpPr>
          <p:cNvPr id="3" name="Titel 2"/>
          <p:cNvSpPr>
            <a:spLocks noGrp="1"/>
          </p:cNvSpPr>
          <p:nvPr>
            <p:ph type="ctrTitle"/>
          </p:nvPr>
        </p:nvSpPr>
        <p:spPr/>
        <p:txBody>
          <a:bodyPr>
            <a:normAutofit/>
          </a:bodyPr>
          <a:lstStyle/>
          <a:p>
            <a:pPr algn="l"/>
            <a:r>
              <a:rPr lang="de-DE" sz="4400" dirty="0"/>
              <a:t>Merken</a:t>
            </a:r>
          </a:p>
        </p:txBody>
      </p:sp>
    </p:spTree>
    <p:extLst>
      <p:ext uri="{BB962C8B-B14F-4D97-AF65-F5344CB8AC3E}">
        <p14:creationId xmlns:p14="http://schemas.microsoft.com/office/powerpoint/2010/main" val="3867429515"/>
      </p:ext>
    </p:extLst>
  </p:cSld>
  <p:clrMapOvr>
    <a:masterClrMapping/>
  </p:clrMapOvr>
</p:sld>
</file>

<file path=ppt/theme/theme1.xml><?xml version="1.0" encoding="utf-8"?>
<a:theme xmlns:a="http://schemas.openxmlformats.org/drawingml/2006/main" name="Titel und Aufzählung">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470</Words>
  <Application>Microsoft Office PowerPoint</Application>
  <PresentationFormat>Bildschirmpräsentation (4:3)</PresentationFormat>
  <Paragraphs>34</Paragraphs>
  <Slides>8</Slides>
  <Notes>0</Notes>
  <HiddenSlides>0</HiddenSlides>
  <MMClips>0</MMClips>
  <ScaleCrop>false</ScaleCrop>
  <HeadingPairs>
    <vt:vector size="4" baseType="variant">
      <vt:variant>
        <vt:lpstr>Design</vt:lpstr>
      </vt:variant>
      <vt:variant>
        <vt:i4>1</vt:i4>
      </vt:variant>
      <vt:variant>
        <vt:lpstr>Folientitel</vt:lpstr>
      </vt:variant>
      <vt:variant>
        <vt:i4>8</vt:i4>
      </vt:variant>
    </vt:vector>
  </HeadingPairs>
  <TitlesOfParts>
    <vt:vector size="9" baseType="lpstr">
      <vt:lpstr>Titel und Aufzählung</vt:lpstr>
      <vt:lpstr>Offffänse!</vt:lpstr>
      <vt:lpstr>Das Zylinderprinzip</vt:lpstr>
      <vt:lpstr>Das Zylinderprinzip</vt:lpstr>
      <vt:lpstr>Das Zylinderprinzip</vt:lpstr>
      <vt:lpstr>Was heißt das jetzt?</vt:lpstr>
      <vt:lpstr>Was heißt das jetzt?</vt:lpstr>
      <vt:lpstr>Was heißt das jetzt?</vt:lpstr>
      <vt:lpstr>Merken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Schiedsrichterfortbildung 2020</dc:title>
  <dc:creator>Jennifer Klett | MORGENSTERN</dc:creator>
  <cp:lastModifiedBy>Simon Bauer</cp:lastModifiedBy>
  <cp:revision>64</cp:revision>
  <dcterms:created xsi:type="dcterms:W3CDTF">2020-08-08T12:18:34Z</dcterms:created>
  <dcterms:modified xsi:type="dcterms:W3CDTF">2021-04-14T18:16:50Z</dcterms:modified>
</cp:coreProperties>
</file>